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Teko"/>
      <p:regular r:id="rId15"/>
      <p:bold r:id="rId16"/>
    </p:embeddedFont>
    <p:embeddedFont>
      <p:font typeface="Teko Light"/>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Teko-regular.fntdata"/><Relationship Id="rId14" Type="http://schemas.openxmlformats.org/officeDocument/2006/relationships/slide" Target="slides/slide9.xml"/><Relationship Id="rId17" Type="http://schemas.openxmlformats.org/officeDocument/2006/relationships/font" Target="fonts/TekoLight-regular.fntdata"/><Relationship Id="rId16" Type="http://schemas.openxmlformats.org/officeDocument/2006/relationships/font" Target="fonts/Tek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TekoLigh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a3aa0ffcb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a3aa0ffcb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a3aa0ffcb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a3aa0ffcb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a3aa0ffcb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a3aa0ffcb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a3aa0ffcb8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a3aa0ffcb8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a3aa0ffcb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a3aa0ffcb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a3aa0ffcb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a3aa0ffcb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a3aa0ffcb8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a3aa0ffcb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a3aa0ffcb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a3aa0ffcb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rmAutofit/>
          </a:bodyPr>
          <a:lstStyle>
            <a:lvl1pPr indent="0" lvl="0" marL="0" marR="0" algn="l">
              <a:lnSpc>
                <a:spcPct val="90000"/>
              </a:lnSpc>
              <a:spcBef>
                <a:spcPts val="0"/>
              </a:spcBef>
              <a:spcAft>
                <a:spcPts val="0"/>
              </a:spcAft>
              <a:buClr>
                <a:schemeClr val="dk1"/>
              </a:buClr>
              <a:buSzPts val="2800"/>
              <a:buFont typeface="Calibri"/>
              <a:buNone/>
              <a:defRPr b="0" i="0" sz="3300" u="none" cap="none" strike="noStrike">
                <a:solidFill>
                  <a:schemeClr val="dk1"/>
                </a:solidFill>
                <a:latin typeface="Calibri"/>
                <a:ea typeface="Calibri"/>
                <a:cs typeface="Calibri"/>
                <a:sym typeface="Calibri"/>
              </a:defRPr>
            </a:lvl1pPr>
            <a:lvl2pPr indent="0" lvl="1">
              <a:spcBef>
                <a:spcPts val="0"/>
              </a:spcBef>
              <a:spcAft>
                <a:spcPts val="0"/>
              </a:spcAft>
              <a:buSzPts val="2800"/>
              <a:buNone/>
              <a:defRPr sz="1400"/>
            </a:lvl2pPr>
            <a:lvl3pPr indent="0" lvl="2">
              <a:spcBef>
                <a:spcPts val="0"/>
              </a:spcBef>
              <a:spcAft>
                <a:spcPts val="0"/>
              </a:spcAft>
              <a:buSzPts val="2800"/>
              <a:buNone/>
              <a:defRPr sz="1400"/>
            </a:lvl3pPr>
            <a:lvl4pPr indent="0" lvl="3">
              <a:spcBef>
                <a:spcPts val="0"/>
              </a:spcBef>
              <a:spcAft>
                <a:spcPts val="0"/>
              </a:spcAft>
              <a:buSzPts val="2800"/>
              <a:buNone/>
              <a:defRPr sz="1400"/>
            </a:lvl4pPr>
            <a:lvl5pPr indent="0" lvl="4">
              <a:spcBef>
                <a:spcPts val="0"/>
              </a:spcBef>
              <a:spcAft>
                <a:spcPts val="0"/>
              </a:spcAft>
              <a:buSzPts val="2800"/>
              <a:buNone/>
              <a:defRPr sz="1400"/>
            </a:lvl5pPr>
            <a:lvl6pPr indent="0" lvl="5">
              <a:spcBef>
                <a:spcPts val="0"/>
              </a:spcBef>
              <a:spcAft>
                <a:spcPts val="0"/>
              </a:spcAft>
              <a:buSzPts val="2800"/>
              <a:buNone/>
              <a:defRPr sz="1400"/>
            </a:lvl6pPr>
            <a:lvl7pPr indent="0" lvl="6">
              <a:spcBef>
                <a:spcPts val="0"/>
              </a:spcBef>
              <a:spcAft>
                <a:spcPts val="0"/>
              </a:spcAft>
              <a:buSzPts val="2800"/>
              <a:buNone/>
              <a:defRPr sz="1400"/>
            </a:lvl7pPr>
            <a:lvl8pPr indent="0" lvl="7">
              <a:spcBef>
                <a:spcPts val="0"/>
              </a:spcBef>
              <a:spcAft>
                <a:spcPts val="0"/>
              </a:spcAft>
              <a:buSzPts val="2800"/>
              <a:buNone/>
              <a:defRPr sz="1400"/>
            </a:lvl8pPr>
            <a:lvl9pPr indent="0" lvl="8">
              <a:spcBef>
                <a:spcPts val="0"/>
              </a:spcBef>
              <a:spcAft>
                <a:spcPts val="0"/>
              </a:spcAft>
              <a:buSzPts val="28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rm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12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1200"/>
              </a:spcBef>
              <a:spcAft>
                <a:spcPts val="12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indent="0" lvl="0" marL="0" marR="0" algn="l">
              <a:spcBef>
                <a:spcPts val="0"/>
              </a:spcBef>
              <a:spcAft>
                <a:spcPts val="0"/>
              </a:spcAft>
              <a:buSzPts val="1400"/>
              <a:buNone/>
              <a:defRPr sz="900">
                <a:solidFill>
                  <a:srgbClr val="888888"/>
                </a:solidFill>
                <a:latin typeface="Calibri"/>
                <a:ea typeface="Calibri"/>
                <a:cs typeface="Calibri"/>
                <a:sym typeface="Calibri"/>
              </a:defRPr>
            </a:lvl1pPr>
            <a:lvl2pPr indent="0" lvl="1" marL="3429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0" lvl="2" marL="6858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0" lvl="3" marL="10287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0" lvl="4" marL="13716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0" lvl="5" marL="17145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0" lvl="6" marL="20574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0" lvl="7" marL="24003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0" lvl="8" marL="27432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indent="0" lvl="0" marL="0" marR="0" algn="ctr">
              <a:spcBef>
                <a:spcPts val="0"/>
              </a:spcBef>
              <a:spcAft>
                <a:spcPts val="0"/>
              </a:spcAft>
              <a:buSzPts val="1400"/>
              <a:buNone/>
              <a:defRPr sz="900">
                <a:solidFill>
                  <a:srgbClr val="888888"/>
                </a:solidFill>
                <a:latin typeface="Calibri"/>
                <a:ea typeface="Calibri"/>
                <a:cs typeface="Calibri"/>
                <a:sym typeface="Calibri"/>
              </a:defRPr>
            </a:lvl1pPr>
            <a:lvl2pPr indent="0" lvl="1" marL="3429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0" lvl="2" marL="6858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0" lvl="3" marL="10287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0" lvl="4" marL="13716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0" lvl="5" marL="17145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0" lvl="6" marL="20574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0" lvl="7" marL="24003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0" lvl="8" marL="27432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spcBef>
                <a:spcPts val="0"/>
              </a:spcBef>
              <a:buNone/>
              <a:defRPr sz="900">
                <a:solidFill>
                  <a:srgbClr val="888888"/>
                </a:solidFill>
                <a:latin typeface="Calibri"/>
                <a:ea typeface="Calibri"/>
                <a:cs typeface="Calibri"/>
                <a:sym typeface="Calibri"/>
              </a:defRPr>
            </a:lvl1pPr>
            <a:lvl2pPr indent="0" lvl="1" marL="0" marR="0" algn="r">
              <a:spcBef>
                <a:spcPts val="0"/>
              </a:spcBef>
              <a:buNone/>
              <a:defRPr sz="900">
                <a:solidFill>
                  <a:srgbClr val="888888"/>
                </a:solidFill>
                <a:latin typeface="Calibri"/>
                <a:ea typeface="Calibri"/>
                <a:cs typeface="Calibri"/>
                <a:sym typeface="Calibri"/>
              </a:defRPr>
            </a:lvl2pPr>
            <a:lvl3pPr indent="0" lvl="2" marL="0" marR="0" algn="r">
              <a:spcBef>
                <a:spcPts val="0"/>
              </a:spcBef>
              <a:buNone/>
              <a:defRPr sz="900">
                <a:solidFill>
                  <a:srgbClr val="888888"/>
                </a:solidFill>
                <a:latin typeface="Calibri"/>
                <a:ea typeface="Calibri"/>
                <a:cs typeface="Calibri"/>
                <a:sym typeface="Calibri"/>
              </a:defRPr>
            </a:lvl3pPr>
            <a:lvl4pPr indent="0" lvl="3" marL="0" marR="0" algn="r">
              <a:spcBef>
                <a:spcPts val="0"/>
              </a:spcBef>
              <a:buNone/>
              <a:defRPr sz="900">
                <a:solidFill>
                  <a:srgbClr val="888888"/>
                </a:solidFill>
                <a:latin typeface="Calibri"/>
                <a:ea typeface="Calibri"/>
                <a:cs typeface="Calibri"/>
                <a:sym typeface="Calibri"/>
              </a:defRPr>
            </a:lvl4pPr>
            <a:lvl5pPr indent="0" lvl="4" marL="0" marR="0" algn="r">
              <a:spcBef>
                <a:spcPts val="0"/>
              </a:spcBef>
              <a:buNone/>
              <a:defRPr sz="900">
                <a:solidFill>
                  <a:srgbClr val="888888"/>
                </a:solidFill>
                <a:latin typeface="Calibri"/>
                <a:ea typeface="Calibri"/>
                <a:cs typeface="Calibri"/>
                <a:sym typeface="Calibri"/>
              </a:defRPr>
            </a:lvl5pPr>
            <a:lvl6pPr indent="0" lvl="5" marL="0" marR="0" algn="r">
              <a:spcBef>
                <a:spcPts val="0"/>
              </a:spcBef>
              <a:buNone/>
              <a:defRPr sz="900">
                <a:solidFill>
                  <a:srgbClr val="888888"/>
                </a:solidFill>
                <a:latin typeface="Calibri"/>
                <a:ea typeface="Calibri"/>
                <a:cs typeface="Calibri"/>
                <a:sym typeface="Calibri"/>
              </a:defRPr>
            </a:lvl6pPr>
            <a:lvl7pPr indent="0" lvl="6" marL="0" marR="0" algn="r">
              <a:spcBef>
                <a:spcPts val="0"/>
              </a:spcBef>
              <a:buNone/>
              <a:defRPr sz="900">
                <a:solidFill>
                  <a:srgbClr val="888888"/>
                </a:solidFill>
                <a:latin typeface="Calibri"/>
                <a:ea typeface="Calibri"/>
                <a:cs typeface="Calibri"/>
                <a:sym typeface="Calibri"/>
              </a:defRPr>
            </a:lvl7pPr>
            <a:lvl8pPr indent="0" lvl="7" marL="0" marR="0" algn="r">
              <a:spcBef>
                <a:spcPts val="0"/>
              </a:spcBef>
              <a:buNone/>
              <a:defRPr sz="900">
                <a:solidFill>
                  <a:srgbClr val="888888"/>
                </a:solidFill>
                <a:latin typeface="Calibri"/>
                <a:ea typeface="Calibri"/>
                <a:cs typeface="Calibri"/>
                <a:sym typeface="Calibri"/>
              </a:defRPr>
            </a:lvl8pPr>
            <a:lvl9pPr indent="0" lvl="8" marL="0" marR="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56" name="Shape 56"/>
        <p:cNvGrpSpPr/>
        <p:nvPr/>
      </p:nvGrpSpPr>
      <p:grpSpPr>
        <a:xfrm>
          <a:off x="0" y="0"/>
          <a:ext cx="0" cy="0"/>
          <a:chOff x="0" y="0"/>
          <a:chExt cx="0" cy="0"/>
        </a:xfrm>
      </p:grpSpPr>
      <p:sp>
        <p:nvSpPr>
          <p:cNvPr id="57" name="Google Shape;57;p14"/>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rmAutofit/>
          </a:bodyPr>
          <a:lstStyle>
            <a:lvl1pPr indent="0" lvl="0" marL="0" marR="0" algn="l">
              <a:lnSpc>
                <a:spcPct val="90000"/>
              </a:lnSpc>
              <a:spcBef>
                <a:spcPts val="0"/>
              </a:spcBef>
              <a:spcAft>
                <a:spcPts val="0"/>
              </a:spcAft>
              <a:buClr>
                <a:schemeClr val="dk1"/>
              </a:buClr>
              <a:buSzPts val="2800"/>
              <a:buFont typeface="Calibri"/>
              <a:buNone/>
              <a:defRPr b="0" i="0" sz="3300" u="none" cap="none" strike="noStrike">
                <a:solidFill>
                  <a:schemeClr val="dk1"/>
                </a:solidFill>
                <a:latin typeface="Calibri"/>
                <a:ea typeface="Calibri"/>
                <a:cs typeface="Calibri"/>
                <a:sym typeface="Calibri"/>
              </a:defRPr>
            </a:lvl1pPr>
            <a:lvl2pPr indent="0" lvl="1">
              <a:spcBef>
                <a:spcPts val="0"/>
              </a:spcBef>
              <a:spcAft>
                <a:spcPts val="0"/>
              </a:spcAft>
              <a:buSzPts val="2800"/>
              <a:buNone/>
              <a:defRPr sz="1400"/>
            </a:lvl2pPr>
            <a:lvl3pPr indent="0" lvl="2">
              <a:spcBef>
                <a:spcPts val="0"/>
              </a:spcBef>
              <a:spcAft>
                <a:spcPts val="0"/>
              </a:spcAft>
              <a:buSzPts val="2800"/>
              <a:buNone/>
              <a:defRPr sz="1400"/>
            </a:lvl3pPr>
            <a:lvl4pPr indent="0" lvl="3">
              <a:spcBef>
                <a:spcPts val="0"/>
              </a:spcBef>
              <a:spcAft>
                <a:spcPts val="0"/>
              </a:spcAft>
              <a:buSzPts val="2800"/>
              <a:buNone/>
              <a:defRPr sz="1400"/>
            </a:lvl4pPr>
            <a:lvl5pPr indent="0" lvl="4">
              <a:spcBef>
                <a:spcPts val="0"/>
              </a:spcBef>
              <a:spcAft>
                <a:spcPts val="0"/>
              </a:spcAft>
              <a:buSzPts val="2800"/>
              <a:buNone/>
              <a:defRPr sz="1400"/>
            </a:lvl5pPr>
            <a:lvl6pPr indent="0" lvl="5">
              <a:spcBef>
                <a:spcPts val="0"/>
              </a:spcBef>
              <a:spcAft>
                <a:spcPts val="0"/>
              </a:spcAft>
              <a:buSzPts val="2800"/>
              <a:buNone/>
              <a:defRPr sz="1400"/>
            </a:lvl6pPr>
            <a:lvl7pPr indent="0" lvl="6">
              <a:spcBef>
                <a:spcPts val="0"/>
              </a:spcBef>
              <a:spcAft>
                <a:spcPts val="0"/>
              </a:spcAft>
              <a:buSzPts val="2800"/>
              <a:buNone/>
              <a:defRPr sz="1400"/>
            </a:lvl7pPr>
            <a:lvl8pPr indent="0" lvl="7">
              <a:spcBef>
                <a:spcPts val="0"/>
              </a:spcBef>
              <a:spcAft>
                <a:spcPts val="0"/>
              </a:spcAft>
              <a:buSzPts val="2800"/>
              <a:buNone/>
              <a:defRPr sz="1400"/>
            </a:lvl8pPr>
            <a:lvl9pPr indent="0" lvl="8">
              <a:spcBef>
                <a:spcPts val="0"/>
              </a:spcBef>
              <a:spcAft>
                <a:spcPts val="0"/>
              </a:spcAft>
              <a:buSzPts val="2800"/>
              <a:buNone/>
              <a:defRPr sz="1400"/>
            </a:lvl9pPr>
          </a:lstStyle>
          <a:p/>
        </p:txBody>
      </p:sp>
      <p:sp>
        <p:nvSpPr>
          <p:cNvPr id="58" name="Google Shape;58;p14"/>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rm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12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1200"/>
              </a:spcBef>
              <a:spcAft>
                <a:spcPts val="12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indent="0" lvl="0" marL="0" marR="0" algn="l">
              <a:spcBef>
                <a:spcPts val="0"/>
              </a:spcBef>
              <a:spcAft>
                <a:spcPts val="0"/>
              </a:spcAft>
              <a:buSzPts val="1400"/>
              <a:buNone/>
              <a:defRPr sz="900">
                <a:solidFill>
                  <a:srgbClr val="888888"/>
                </a:solidFill>
                <a:latin typeface="Calibri"/>
                <a:ea typeface="Calibri"/>
                <a:cs typeface="Calibri"/>
                <a:sym typeface="Calibri"/>
              </a:defRPr>
            </a:lvl1pPr>
            <a:lvl2pPr indent="0" lvl="1" marL="3429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0" lvl="2" marL="6858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0" lvl="3" marL="10287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0" lvl="4" marL="13716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0" lvl="5" marL="17145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0" lvl="6" marL="20574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0" lvl="7" marL="24003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0" lvl="8" marL="27432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indent="0" lvl="0" marL="0" marR="0" algn="ctr">
              <a:spcBef>
                <a:spcPts val="0"/>
              </a:spcBef>
              <a:spcAft>
                <a:spcPts val="0"/>
              </a:spcAft>
              <a:buSzPts val="1400"/>
              <a:buNone/>
              <a:defRPr sz="900">
                <a:solidFill>
                  <a:srgbClr val="888888"/>
                </a:solidFill>
                <a:latin typeface="Calibri"/>
                <a:ea typeface="Calibri"/>
                <a:cs typeface="Calibri"/>
                <a:sym typeface="Calibri"/>
              </a:defRPr>
            </a:lvl1pPr>
            <a:lvl2pPr indent="0" lvl="1" marL="3429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0" lvl="2" marL="6858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0" lvl="3" marL="10287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0" lvl="4" marL="13716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0" lvl="5" marL="17145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0" lvl="6" marL="20574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0" lvl="7" marL="24003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0" lvl="8" marL="2743200" marR="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spcBef>
                <a:spcPts val="0"/>
              </a:spcBef>
              <a:buNone/>
              <a:defRPr sz="900">
                <a:solidFill>
                  <a:srgbClr val="888888"/>
                </a:solidFill>
                <a:latin typeface="Calibri"/>
                <a:ea typeface="Calibri"/>
                <a:cs typeface="Calibri"/>
                <a:sym typeface="Calibri"/>
              </a:defRPr>
            </a:lvl1pPr>
            <a:lvl2pPr indent="0" lvl="1" marL="0" marR="0" algn="r">
              <a:spcBef>
                <a:spcPts val="0"/>
              </a:spcBef>
              <a:buNone/>
              <a:defRPr sz="900">
                <a:solidFill>
                  <a:srgbClr val="888888"/>
                </a:solidFill>
                <a:latin typeface="Calibri"/>
                <a:ea typeface="Calibri"/>
                <a:cs typeface="Calibri"/>
                <a:sym typeface="Calibri"/>
              </a:defRPr>
            </a:lvl2pPr>
            <a:lvl3pPr indent="0" lvl="2" marL="0" marR="0" algn="r">
              <a:spcBef>
                <a:spcPts val="0"/>
              </a:spcBef>
              <a:buNone/>
              <a:defRPr sz="900">
                <a:solidFill>
                  <a:srgbClr val="888888"/>
                </a:solidFill>
                <a:latin typeface="Calibri"/>
                <a:ea typeface="Calibri"/>
                <a:cs typeface="Calibri"/>
                <a:sym typeface="Calibri"/>
              </a:defRPr>
            </a:lvl3pPr>
            <a:lvl4pPr indent="0" lvl="3" marL="0" marR="0" algn="r">
              <a:spcBef>
                <a:spcPts val="0"/>
              </a:spcBef>
              <a:buNone/>
              <a:defRPr sz="900">
                <a:solidFill>
                  <a:srgbClr val="888888"/>
                </a:solidFill>
                <a:latin typeface="Calibri"/>
                <a:ea typeface="Calibri"/>
                <a:cs typeface="Calibri"/>
                <a:sym typeface="Calibri"/>
              </a:defRPr>
            </a:lvl4pPr>
            <a:lvl5pPr indent="0" lvl="4" marL="0" marR="0" algn="r">
              <a:spcBef>
                <a:spcPts val="0"/>
              </a:spcBef>
              <a:buNone/>
              <a:defRPr sz="900">
                <a:solidFill>
                  <a:srgbClr val="888888"/>
                </a:solidFill>
                <a:latin typeface="Calibri"/>
                <a:ea typeface="Calibri"/>
                <a:cs typeface="Calibri"/>
                <a:sym typeface="Calibri"/>
              </a:defRPr>
            </a:lvl5pPr>
            <a:lvl6pPr indent="0" lvl="5" marL="0" marR="0" algn="r">
              <a:spcBef>
                <a:spcPts val="0"/>
              </a:spcBef>
              <a:buNone/>
              <a:defRPr sz="900">
                <a:solidFill>
                  <a:srgbClr val="888888"/>
                </a:solidFill>
                <a:latin typeface="Calibri"/>
                <a:ea typeface="Calibri"/>
                <a:cs typeface="Calibri"/>
                <a:sym typeface="Calibri"/>
              </a:defRPr>
            </a:lvl6pPr>
            <a:lvl7pPr indent="0" lvl="6" marL="0" marR="0" algn="r">
              <a:spcBef>
                <a:spcPts val="0"/>
              </a:spcBef>
              <a:buNone/>
              <a:defRPr sz="900">
                <a:solidFill>
                  <a:srgbClr val="888888"/>
                </a:solidFill>
                <a:latin typeface="Calibri"/>
                <a:ea typeface="Calibri"/>
                <a:cs typeface="Calibri"/>
                <a:sym typeface="Calibri"/>
              </a:defRPr>
            </a:lvl7pPr>
            <a:lvl8pPr indent="0" lvl="7" marL="0" marR="0" algn="r">
              <a:spcBef>
                <a:spcPts val="0"/>
              </a:spcBef>
              <a:buNone/>
              <a:defRPr sz="900">
                <a:solidFill>
                  <a:srgbClr val="888888"/>
                </a:solidFill>
                <a:latin typeface="Calibri"/>
                <a:ea typeface="Calibri"/>
                <a:cs typeface="Calibri"/>
                <a:sym typeface="Calibri"/>
              </a:defRPr>
            </a:lvl8pPr>
            <a:lvl9pPr indent="0" lvl="8" marL="0" marR="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0"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4.png"/><Relationship Id="rId7" Type="http://schemas.openxmlformats.org/officeDocument/2006/relationships/image" Target="../media/image11.png"/><Relationship Id="rId8"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5" name="Shape 65"/>
        <p:cNvGrpSpPr/>
        <p:nvPr/>
      </p:nvGrpSpPr>
      <p:grpSpPr>
        <a:xfrm>
          <a:off x="0" y="0"/>
          <a:ext cx="0" cy="0"/>
          <a:chOff x="0" y="0"/>
          <a:chExt cx="0" cy="0"/>
        </a:xfrm>
      </p:grpSpPr>
      <p:pic>
        <p:nvPicPr>
          <p:cNvPr descr="UBC Baja Logo 2017 (Goat)_white.png" id="66" name="Google Shape;66;p15"/>
          <p:cNvPicPr preferRelativeResize="0"/>
          <p:nvPr/>
        </p:nvPicPr>
        <p:blipFill>
          <a:blip r:embed="rId3">
            <a:alphaModFix/>
          </a:blip>
          <a:stretch>
            <a:fillRect/>
          </a:stretch>
        </p:blipFill>
        <p:spPr>
          <a:xfrm>
            <a:off x="2470678" y="0"/>
            <a:ext cx="4202645" cy="5143503"/>
          </a:xfrm>
          <a:prstGeom prst="rect">
            <a:avLst/>
          </a:prstGeom>
          <a:noFill/>
          <a:ln>
            <a:noFill/>
          </a:ln>
        </p:spPr>
      </p:pic>
      <p:sp>
        <p:nvSpPr>
          <p:cNvPr id="67" name="Google Shape;67;p15"/>
          <p:cNvSpPr txBox="1"/>
          <p:nvPr/>
        </p:nvSpPr>
        <p:spPr>
          <a:xfrm>
            <a:off x="491725" y="3840050"/>
            <a:ext cx="2271300" cy="8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latin typeface="Teko"/>
                <a:ea typeface="Teko"/>
                <a:cs typeface="Teko"/>
                <a:sym typeface="Teko"/>
              </a:rPr>
              <a:t>Tie Rod Tab</a:t>
            </a:r>
            <a:endParaRPr sz="2400">
              <a:solidFill>
                <a:schemeClr val="lt1"/>
              </a:solidFill>
              <a:latin typeface="Teko"/>
              <a:ea typeface="Teko"/>
              <a:cs typeface="Teko"/>
              <a:sym typeface="Teko"/>
            </a:endParaRPr>
          </a:p>
          <a:p>
            <a:pPr indent="0" lvl="0" marL="0" rtl="0" algn="l">
              <a:spcBef>
                <a:spcPts val="0"/>
              </a:spcBef>
              <a:spcAft>
                <a:spcPts val="0"/>
              </a:spcAft>
              <a:buNone/>
            </a:pPr>
            <a:r>
              <a:rPr lang="en" sz="2400">
                <a:solidFill>
                  <a:schemeClr val="lt1"/>
                </a:solidFill>
                <a:latin typeface="Teko"/>
                <a:ea typeface="Teko"/>
                <a:cs typeface="Teko"/>
                <a:sym typeface="Teko"/>
              </a:rPr>
              <a:t>By: Aiden Kuemmerle</a:t>
            </a:r>
            <a:endParaRPr sz="2400">
              <a:solidFill>
                <a:schemeClr val="lt1"/>
              </a:solidFill>
              <a:latin typeface="Teko"/>
              <a:ea typeface="Teko"/>
              <a:cs typeface="Teko"/>
              <a:sym typeface="Tek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nvSpPr>
        <p:spPr>
          <a:xfrm>
            <a:off x="628650" y="314594"/>
            <a:ext cx="7886700" cy="9942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None/>
            </a:pPr>
            <a:r>
              <a:rPr b="1" lang="en" sz="3300">
                <a:solidFill>
                  <a:srgbClr val="7030A0"/>
                </a:solidFill>
                <a:latin typeface="Teko"/>
                <a:ea typeface="Teko"/>
                <a:cs typeface="Teko"/>
                <a:sym typeface="Teko"/>
              </a:rPr>
              <a:t>Tie Rod Tabs</a:t>
            </a:r>
            <a:r>
              <a:rPr b="1" lang="en" sz="3300">
                <a:solidFill>
                  <a:srgbClr val="7030A0"/>
                </a:solidFill>
                <a:latin typeface="Teko"/>
                <a:ea typeface="Teko"/>
                <a:cs typeface="Teko"/>
                <a:sym typeface="Teko"/>
              </a:rPr>
              <a:t> </a:t>
            </a:r>
            <a:endParaRPr b="1" sz="3300">
              <a:solidFill>
                <a:srgbClr val="7030A0"/>
              </a:solidFill>
              <a:latin typeface="Teko"/>
              <a:ea typeface="Teko"/>
              <a:cs typeface="Teko"/>
              <a:sym typeface="Teko"/>
            </a:endParaRPr>
          </a:p>
        </p:txBody>
      </p:sp>
      <p:sp>
        <p:nvSpPr>
          <p:cNvPr id="73" name="Google Shape;73;p16"/>
          <p:cNvSpPr txBox="1"/>
          <p:nvPr/>
        </p:nvSpPr>
        <p:spPr>
          <a:xfrm>
            <a:off x="353975" y="998125"/>
            <a:ext cx="4370700" cy="3910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rPr b="1" lang="en" sz="1500">
                <a:latin typeface="Teko"/>
                <a:ea typeface="Teko"/>
                <a:cs typeface="Teko"/>
                <a:sym typeface="Teko"/>
              </a:rPr>
              <a:t>Purpose:</a:t>
            </a:r>
            <a:endParaRPr b="1" sz="1500">
              <a:latin typeface="Teko"/>
              <a:ea typeface="Teko"/>
              <a:cs typeface="Teko"/>
              <a:sym typeface="Teko"/>
            </a:endParaRPr>
          </a:p>
          <a:p>
            <a:pPr indent="-323850" lvl="0" marL="457200" rtl="0" algn="l">
              <a:lnSpc>
                <a:spcPct val="90000"/>
              </a:lnSpc>
              <a:spcBef>
                <a:spcPts val="1600"/>
              </a:spcBef>
              <a:spcAft>
                <a:spcPts val="0"/>
              </a:spcAft>
              <a:buClr>
                <a:srgbClr val="000000"/>
              </a:buClr>
              <a:buSzPts val="1500"/>
              <a:buFont typeface="Teko"/>
              <a:buChar char="●"/>
            </a:pPr>
            <a:r>
              <a:rPr b="1" lang="en" sz="1500">
                <a:solidFill>
                  <a:srgbClr val="000000"/>
                </a:solidFill>
                <a:latin typeface="Teko"/>
                <a:ea typeface="Teko"/>
                <a:cs typeface="Teko"/>
                <a:sym typeface="Teko"/>
              </a:rPr>
              <a:t>Connects</a:t>
            </a:r>
            <a:r>
              <a:rPr lang="en" sz="1500">
                <a:solidFill>
                  <a:srgbClr val="000000"/>
                </a:solidFill>
                <a:latin typeface="Teko"/>
                <a:ea typeface="Teko"/>
                <a:cs typeface="Teko"/>
                <a:sym typeface="Teko"/>
              </a:rPr>
              <a:t>: </a:t>
            </a:r>
            <a:r>
              <a:rPr lang="en" sz="1500">
                <a:latin typeface="Teko"/>
                <a:ea typeface="Teko"/>
                <a:cs typeface="Teko"/>
                <a:sym typeface="Teko"/>
              </a:rPr>
              <a:t>Tie Rods</a:t>
            </a:r>
            <a:r>
              <a:rPr lang="en" sz="1500">
                <a:solidFill>
                  <a:srgbClr val="000000"/>
                </a:solidFill>
                <a:latin typeface="Teko"/>
                <a:ea typeface="Teko"/>
                <a:cs typeface="Teko"/>
                <a:sym typeface="Teko"/>
              </a:rPr>
              <a:t> to </a:t>
            </a:r>
            <a:r>
              <a:rPr lang="en" sz="1500">
                <a:latin typeface="Teko"/>
                <a:ea typeface="Teko"/>
                <a:cs typeface="Teko"/>
                <a:sym typeface="Teko"/>
              </a:rPr>
              <a:t>upright assembly</a:t>
            </a:r>
            <a:r>
              <a:rPr lang="en" sz="1500">
                <a:solidFill>
                  <a:srgbClr val="000000"/>
                </a:solidFill>
                <a:latin typeface="Teko"/>
                <a:ea typeface="Teko"/>
                <a:cs typeface="Teko"/>
                <a:sym typeface="Teko"/>
              </a:rPr>
              <a:t>. </a:t>
            </a:r>
            <a:endParaRPr sz="1500">
              <a:latin typeface="Teko"/>
              <a:ea typeface="Teko"/>
              <a:cs typeface="Teko"/>
              <a:sym typeface="Teko"/>
            </a:endParaRPr>
          </a:p>
          <a:p>
            <a:pPr indent="-323850" lvl="0" marL="457200" rtl="0" algn="l">
              <a:lnSpc>
                <a:spcPct val="90000"/>
              </a:lnSpc>
              <a:spcBef>
                <a:spcPts val="1600"/>
              </a:spcBef>
              <a:spcAft>
                <a:spcPts val="0"/>
              </a:spcAft>
              <a:buClr>
                <a:srgbClr val="000000"/>
              </a:buClr>
              <a:buSzPts val="1500"/>
              <a:buFont typeface="Teko"/>
              <a:buChar char="●"/>
            </a:pPr>
            <a:r>
              <a:rPr b="1" lang="en" sz="1500">
                <a:latin typeface="Teko"/>
                <a:ea typeface="Teko"/>
                <a:cs typeface="Teko"/>
                <a:sym typeface="Teko"/>
              </a:rPr>
              <a:t>Facilitates</a:t>
            </a:r>
            <a:r>
              <a:rPr lang="en" sz="1500">
                <a:solidFill>
                  <a:srgbClr val="000000"/>
                </a:solidFill>
                <a:latin typeface="Teko"/>
                <a:ea typeface="Teko"/>
                <a:cs typeface="Teko"/>
                <a:sym typeface="Teko"/>
              </a:rPr>
              <a:t>: </a:t>
            </a:r>
            <a:r>
              <a:rPr lang="en" sz="1500">
                <a:latin typeface="Teko"/>
                <a:ea typeface="Teko"/>
                <a:cs typeface="Teko"/>
                <a:sym typeface="Teko"/>
              </a:rPr>
              <a:t>S</a:t>
            </a:r>
            <a:r>
              <a:rPr lang="en" sz="1500">
                <a:solidFill>
                  <a:srgbClr val="000000"/>
                </a:solidFill>
                <a:latin typeface="Teko"/>
                <a:ea typeface="Teko"/>
                <a:cs typeface="Teko"/>
                <a:sym typeface="Teko"/>
              </a:rPr>
              <a:t>teering,</a:t>
            </a:r>
            <a:r>
              <a:rPr lang="en" sz="1500">
                <a:latin typeface="Teko"/>
                <a:ea typeface="Teko"/>
                <a:cs typeface="Teko"/>
                <a:sym typeface="Teko"/>
              </a:rPr>
              <a:t> alignment and possible heavy load transfer from the vehicle</a:t>
            </a:r>
            <a:r>
              <a:rPr lang="en" sz="1500">
                <a:solidFill>
                  <a:srgbClr val="000000"/>
                </a:solidFill>
                <a:latin typeface="Teko"/>
                <a:ea typeface="Teko"/>
                <a:cs typeface="Teko"/>
                <a:sym typeface="Teko"/>
              </a:rPr>
              <a:t>.</a:t>
            </a:r>
            <a:endParaRPr sz="1500">
              <a:solidFill>
                <a:srgbClr val="000000"/>
              </a:solidFill>
              <a:latin typeface="Teko"/>
              <a:ea typeface="Teko"/>
              <a:cs typeface="Teko"/>
              <a:sym typeface="Teko"/>
            </a:endParaRPr>
          </a:p>
          <a:p>
            <a:pPr indent="0" lvl="0" marL="0" rtl="0" algn="l">
              <a:lnSpc>
                <a:spcPct val="90000"/>
              </a:lnSpc>
              <a:spcBef>
                <a:spcPts val="1600"/>
              </a:spcBef>
              <a:spcAft>
                <a:spcPts val="0"/>
              </a:spcAft>
              <a:buNone/>
            </a:pPr>
            <a:r>
              <a:rPr b="1" lang="en" sz="1500">
                <a:solidFill>
                  <a:schemeClr val="dk1"/>
                </a:solidFill>
                <a:latin typeface="Teko"/>
                <a:ea typeface="Teko"/>
                <a:cs typeface="Teko"/>
                <a:sym typeface="Teko"/>
              </a:rPr>
              <a:t>Goals and </a:t>
            </a:r>
            <a:r>
              <a:rPr b="1" lang="en" sz="1500">
                <a:latin typeface="Teko"/>
                <a:ea typeface="Teko"/>
                <a:cs typeface="Teko"/>
                <a:sym typeface="Teko"/>
              </a:rPr>
              <a:t>Considerations</a:t>
            </a:r>
            <a:r>
              <a:rPr b="1" lang="en" sz="1500">
                <a:latin typeface="Teko"/>
                <a:ea typeface="Teko"/>
                <a:cs typeface="Teko"/>
                <a:sym typeface="Teko"/>
              </a:rPr>
              <a:t>:</a:t>
            </a:r>
            <a:endParaRPr b="1" sz="1500">
              <a:latin typeface="Teko"/>
              <a:ea typeface="Teko"/>
              <a:cs typeface="Teko"/>
              <a:sym typeface="Teko"/>
            </a:endParaRPr>
          </a:p>
          <a:p>
            <a:pPr indent="-323850" lvl="0" marL="457200" rtl="0" algn="l">
              <a:lnSpc>
                <a:spcPct val="90000"/>
              </a:lnSpc>
              <a:spcBef>
                <a:spcPts val="1600"/>
              </a:spcBef>
              <a:spcAft>
                <a:spcPts val="0"/>
              </a:spcAft>
              <a:buClr>
                <a:srgbClr val="000000"/>
              </a:buClr>
              <a:buSzPts val="1500"/>
              <a:buFont typeface="Teko"/>
              <a:buChar char="●"/>
            </a:pPr>
            <a:r>
              <a:rPr lang="en" sz="1500">
                <a:latin typeface="Teko"/>
                <a:ea typeface="Teko"/>
                <a:cs typeface="Teko"/>
                <a:sym typeface="Teko"/>
              </a:rPr>
              <a:t>FOS: min of 1.657 at </a:t>
            </a:r>
            <a:r>
              <a:rPr lang="en" sz="1500">
                <a:latin typeface="Teko"/>
                <a:ea typeface="Teko"/>
                <a:cs typeface="Teko"/>
                <a:sym typeface="Teko"/>
              </a:rPr>
              <a:t>2250 lbf</a:t>
            </a:r>
            <a:r>
              <a:rPr lang="en" sz="1500">
                <a:latin typeface="Teko"/>
                <a:ea typeface="Teko"/>
                <a:cs typeface="Teko"/>
                <a:sym typeface="Teko"/>
              </a:rPr>
              <a:t> axial load,(no replacements, difficult to repair)</a:t>
            </a:r>
            <a:endParaRPr sz="1500">
              <a:latin typeface="Teko"/>
              <a:ea typeface="Teko"/>
              <a:cs typeface="Teko"/>
              <a:sym typeface="Teko"/>
            </a:endParaRPr>
          </a:p>
          <a:p>
            <a:pPr indent="-323850" lvl="0" marL="457200" rtl="0" algn="l">
              <a:lnSpc>
                <a:spcPct val="90000"/>
              </a:lnSpc>
              <a:spcBef>
                <a:spcPts val="1600"/>
              </a:spcBef>
              <a:spcAft>
                <a:spcPts val="0"/>
              </a:spcAft>
              <a:buClr>
                <a:srgbClr val="000000"/>
              </a:buClr>
              <a:buSzPts val="1500"/>
              <a:buFont typeface="Teko"/>
              <a:buChar char="●"/>
            </a:pPr>
            <a:r>
              <a:rPr lang="en" sz="1500">
                <a:latin typeface="Teko"/>
                <a:ea typeface="Teko"/>
                <a:cs typeface="Teko"/>
                <a:sym typeface="Teko"/>
              </a:rPr>
              <a:t>Weight optimization (want to reduce unsprung mass)</a:t>
            </a:r>
            <a:endParaRPr sz="1500">
              <a:latin typeface="Teko"/>
              <a:ea typeface="Teko"/>
              <a:cs typeface="Teko"/>
              <a:sym typeface="Teko"/>
            </a:endParaRPr>
          </a:p>
          <a:p>
            <a:pPr indent="-323850" lvl="0" marL="457200" rtl="0" algn="l">
              <a:lnSpc>
                <a:spcPct val="90000"/>
              </a:lnSpc>
              <a:spcBef>
                <a:spcPts val="1600"/>
              </a:spcBef>
              <a:spcAft>
                <a:spcPts val="0"/>
              </a:spcAft>
              <a:buClr>
                <a:srgbClr val="000000"/>
              </a:buClr>
              <a:buSzPts val="1500"/>
              <a:buFont typeface="Teko"/>
              <a:buChar char="●"/>
            </a:pPr>
            <a:r>
              <a:rPr lang="en" sz="1500">
                <a:solidFill>
                  <a:schemeClr val="dk1"/>
                </a:solidFill>
                <a:latin typeface="Teko"/>
                <a:ea typeface="Teko"/>
                <a:cs typeface="Teko"/>
                <a:sym typeface="Teko"/>
              </a:rPr>
              <a:t>In house </a:t>
            </a:r>
            <a:r>
              <a:rPr lang="en" sz="1500">
                <a:latin typeface="Teko"/>
                <a:ea typeface="Teko"/>
                <a:cs typeface="Teko"/>
                <a:sym typeface="Teko"/>
              </a:rPr>
              <a:t>CNC manufacturability while managing tight space constraints</a:t>
            </a:r>
            <a:endParaRPr sz="1500">
              <a:latin typeface="Teko"/>
              <a:ea typeface="Teko"/>
              <a:cs typeface="Teko"/>
              <a:sym typeface="Teko"/>
            </a:endParaRPr>
          </a:p>
          <a:p>
            <a:pPr indent="-323850" lvl="0" marL="457200" rtl="0" algn="l">
              <a:lnSpc>
                <a:spcPct val="90000"/>
              </a:lnSpc>
              <a:spcBef>
                <a:spcPts val="1600"/>
              </a:spcBef>
              <a:spcAft>
                <a:spcPts val="0"/>
              </a:spcAft>
              <a:buClr>
                <a:srgbClr val="000000"/>
              </a:buClr>
              <a:buSzPts val="1500"/>
              <a:buFont typeface="Teko"/>
              <a:buChar char="●"/>
            </a:pPr>
            <a:r>
              <a:rPr lang="en" sz="1500">
                <a:latin typeface="Teko"/>
                <a:ea typeface="Teko"/>
                <a:cs typeface="Teko"/>
                <a:sym typeface="Teko"/>
              </a:rPr>
              <a:t>Part geometry flows well with the upright assembly for aesthetics</a:t>
            </a:r>
            <a:endParaRPr sz="1500">
              <a:latin typeface="Teko"/>
              <a:ea typeface="Teko"/>
              <a:cs typeface="Teko"/>
              <a:sym typeface="Teko"/>
            </a:endParaRPr>
          </a:p>
          <a:p>
            <a:pPr indent="-38100" lvl="0" marL="177800" rtl="0" algn="l">
              <a:lnSpc>
                <a:spcPct val="90000"/>
              </a:lnSpc>
              <a:spcBef>
                <a:spcPts val="1600"/>
              </a:spcBef>
              <a:spcAft>
                <a:spcPts val="1600"/>
              </a:spcAft>
              <a:buNone/>
            </a:pPr>
            <a:r>
              <a:t/>
            </a:r>
            <a:endParaRPr sz="2100">
              <a:latin typeface="Teko"/>
              <a:ea typeface="Teko"/>
              <a:cs typeface="Teko"/>
              <a:sym typeface="Teko"/>
            </a:endParaRPr>
          </a:p>
        </p:txBody>
      </p:sp>
      <p:pic>
        <p:nvPicPr>
          <p:cNvPr id="74" name="Google Shape;74;p16"/>
          <p:cNvPicPr preferRelativeResize="0"/>
          <p:nvPr/>
        </p:nvPicPr>
        <p:blipFill>
          <a:blip r:embed="rId3">
            <a:alphaModFix/>
          </a:blip>
          <a:stretch>
            <a:fillRect/>
          </a:stretch>
        </p:blipFill>
        <p:spPr>
          <a:xfrm>
            <a:off x="5375100" y="1308794"/>
            <a:ext cx="3197965" cy="35299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nvSpPr>
        <p:spPr>
          <a:xfrm>
            <a:off x="628650" y="314594"/>
            <a:ext cx="7886700" cy="9942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None/>
            </a:pPr>
            <a:r>
              <a:rPr b="1" lang="en" sz="3300">
                <a:solidFill>
                  <a:srgbClr val="7030A0"/>
                </a:solidFill>
                <a:latin typeface="Teko"/>
                <a:ea typeface="Teko"/>
                <a:cs typeface="Teko"/>
                <a:sym typeface="Teko"/>
              </a:rPr>
              <a:t>Many sometimes questionable designs…</a:t>
            </a:r>
            <a:endParaRPr b="1" sz="3300">
              <a:solidFill>
                <a:srgbClr val="7030A0"/>
              </a:solidFill>
              <a:latin typeface="Teko"/>
              <a:ea typeface="Teko"/>
              <a:cs typeface="Teko"/>
              <a:sym typeface="Teko"/>
            </a:endParaRPr>
          </a:p>
        </p:txBody>
      </p:sp>
      <p:pic>
        <p:nvPicPr>
          <p:cNvPr id="80" name="Google Shape;80;p17"/>
          <p:cNvPicPr preferRelativeResize="0"/>
          <p:nvPr/>
        </p:nvPicPr>
        <p:blipFill rotWithShape="1">
          <a:blip r:embed="rId3">
            <a:alphaModFix/>
          </a:blip>
          <a:srcRect b="15926" l="29298" r="27360" t="34053"/>
          <a:stretch/>
        </p:blipFill>
        <p:spPr>
          <a:xfrm>
            <a:off x="6599600" y="1104825"/>
            <a:ext cx="2418813" cy="2307475"/>
          </a:xfrm>
          <a:prstGeom prst="rect">
            <a:avLst/>
          </a:prstGeom>
          <a:noFill/>
          <a:ln>
            <a:noFill/>
          </a:ln>
        </p:spPr>
      </p:pic>
      <p:pic>
        <p:nvPicPr>
          <p:cNvPr id="81" name="Google Shape;81;p17"/>
          <p:cNvPicPr preferRelativeResize="0"/>
          <p:nvPr/>
        </p:nvPicPr>
        <p:blipFill rotWithShape="1">
          <a:blip r:embed="rId4">
            <a:alphaModFix/>
          </a:blip>
          <a:srcRect b="6943" l="0" r="0" t="10887"/>
          <a:stretch/>
        </p:blipFill>
        <p:spPr>
          <a:xfrm>
            <a:off x="-292625" y="1308806"/>
            <a:ext cx="3135575" cy="3643494"/>
          </a:xfrm>
          <a:prstGeom prst="rect">
            <a:avLst/>
          </a:prstGeom>
          <a:noFill/>
          <a:ln>
            <a:noFill/>
          </a:ln>
        </p:spPr>
      </p:pic>
      <p:pic>
        <p:nvPicPr>
          <p:cNvPr id="82" name="Google Shape;82;p17"/>
          <p:cNvPicPr preferRelativeResize="0"/>
          <p:nvPr/>
        </p:nvPicPr>
        <p:blipFill rotWithShape="1">
          <a:blip r:embed="rId5">
            <a:alphaModFix/>
          </a:blip>
          <a:srcRect b="21449" l="0" r="0" t="16592"/>
          <a:stretch/>
        </p:blipFill>
        <p:spPr>
          <a:xfrm>
            <a:off x="3705650" y="3011750"/>
            <a:ext cx="3356901" cy="2102325"/>
          </a:xfrm>
          <a:prstGeom prst="rect">
            <a:avLst/>
          </a:prstGeom>
          <a:noFill/>
          <a:ln>
            <a:noFill/>
          </a:ln>
        </p:spPr>
      </p:pic>
      <p:pic>
        <p:nvPicPr>
          <p:cNvPr id="83" name="Google Shape;83;p17"/>
          <p:cNvPicPr preferRelativeResize="0"/>
          <p:nvPr/>
        </p:nvPicPr>
        <p:blipFill>
          <a:blip r:embed="rId6">
            <a:alphaModFix/>
          </a:blip>
          <a:stretch>
            <a:fillRect/>
          </a:stretch>
        </p:blipFill>
        <p:spPr>
          <a:xfrm>
            <a:off x="2842950" y="1104825"/>
            <a:ext cx="3135574" cy="2307475"/>
          </a:xfrm>
          <a:prstGeom prst="rect">
            <a:avLst/>
          </a:prstGeom>
          <a:noFill/>
          <a:ln>
            <a:noFill/>
          </a:ln>
        </p:spPr>
      </p:pic>
      <p:sp>
        <p:nvSpPr>
          <p:cNvPr id="84" name="Google Shape;84;p17"/>
          <p:cNvSpPr/>
          <p:nvPr/>
        </p:nvSpPr>
        <p:spPr>
          <a:xfrm>
            <a:off x="1051257" y="2571738"/>
            <a:ext cx="447817" cy="12196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1</a:t>
            </a:r>
          </a:p>
        </p:txBody>
      </p:sp>
      <p:sp>
        <p:nvSpPr>
          <p:cNvPr id="85" name="Google Shape;85;p17"/>
          <p:cNvSpPr/>
          <p:nvPr/>
        </p:nvSpPr>
        <p:spPr>
          <a:xfrm>
            <a:off x="3562007" y="3831588"/>
            <a:ext cx="802339" cy="12196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2</a:t>
            </a:r>
          </a:p>
        </p:txBody>
      </p:sp>
      <p:sp>
        <p:nvSpPr>
          <p:cNvPr id="86" name="Google Shape;86;p17"/>
          <p:cNvSpPr/>
          <p:nvPr/>
        </p:nvSpPr>
        <p:spPr>
          <a:xfrm>
            <a:off x="8081557" y="2018538"/>
            <a:ext cx="795554" cy="123997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3</a:t>
            </a:r>
          </a:p>
        </p:txBody>
      </p:sp>
      <p:sp>
        <p:nvSpPr>
          <p:cNvPr id="87" name="Google Shape;87;p17"/>
          <p:cNvSpPr/>
          <p:nvPr/>
        </p:nvSpPr>
        <p:spPr>
          <a:xfrm>
            <a:off x="5013082" y="2117038"/>
            <a:ext cx="839657" cy="121453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4</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nvSpPr>
        <p:spPr>
          <a:xfrm>
            <a:off x="628650" y="1158599"/>
            <a:ext cx="7886700" cy="3778800"/>
          </a:xfrm>
          <a:prstGeom prst="rect">
            <a:avLst/>
          </a:prstGeom>
          <a:noFill/>
          <a:ln>
            <a:noFill/>
          </a:ln>
        </p:spPr>
        <p:txBody>
          <a:bodyPr anchorCtr="0" anchor="t" bIns="91425" lIns="91425" spcFirstLastPara="1" rIns="91425" wrap="square" tIns="91425">
            <a:normAutofit/>
          </a:bodyPr>
          <a:lstStyle/>
          <a:p>
            <a:pPr indent="-361950" lvl="0" marL="457200" rtl="0" algn="l">
              <a:lnSpc>
                <a:spcPct val="150000"/>
              </a:lnSpc>
              <a:spcBef>
                <a:spcPts val="800"/>
              </a:spcBef>
              <a:spcAft>
                <a:spcPts val="0"/>
              </a:spcAft>
              <a:buClr>
                <a:srgbClr val="000000"/>
              </a:buClr>
              <a:buSzPts val="2100"/>
              <a:buFont typeface="Teko"/>
              <a:buChar char="•"/>
            </a:pPr>
            <a:r>
              <a:rPr lang="en" sz="2100">
                <a:latin typeface="Teko"/>
                <a:ea typeface="Teko"/>
                <a:cs typeface="Teko"/>
                <a:sym typeface="Teko"/>
              </a:rPr>
              <a:t>Material: Al 6061 T6 </a:t>
            </a:r>
            <a:endParaRPr sz="2100">
              <a:latin typeface="Teko"/>
              <a:ea typeface="Teko"/>
              <a:cs typeface="Teko"/>
              <a:sym typeface="Teko"/>
            </a:endParaRPr>
          </a:p>
          <a:p>
            <a:pPr indent="-361950" lvl="0" marL="457200" rtl="0" algn="l">
              <a:lnSpc>
                <a:spcPct val="150000"/>
              </a:lnSpc>
              <a:spcBef>
                <a:spcPts val="0"/>
              </a:spcBef>
              <a:spcAft>
                <a:spcPts val="0"/>
              </a:spcAft>
              <a:buClr>
                <a:srgbClr val="000000"/>
              </a:buClr>
              <a:buSzPts val="2100"/>
              <a:buFont typeface="Teko"/>
              <a:buChar char="•"/>
            </a:pPr>
            <a:r>
              <a:rPr lang="en" sz="2100">
                <a:solidFill>
                  <a:srgbClr val="000000"/>
                </a:solidFill>
                <a:latin typeface="Teko"/>
                <a:ea typeface="Teko"/>
                <a:cs typeface="Teko"/>
                <a:sym typeface="Teko"/>
              </a:rPr>
              <a:t>Weight: </a:t>
            </a:r>
            <a:r>
              <a:rPr lang="en" sz="2100">
                <a:latin typeface="Teko"/>
                <a:ea typeface="Teko"/>
                <a:cs typeface="Teko"/>
                <a:sym typeface="Teko"/>
              </a:rPr>
              <a:t>.28lbs</a:t>
            </a:r>
            <a:endParaRPr sz="2100">
              <a:solidFill>
                <a:srgbClr val="000000"/>
              </a:solidFill>
              <a:latin typeface="Teko"/>
              <a:ea typeface="Teko"/>
              <a:cs typeface="Teko"/>
              <a:sym typeface="Teko"/>
            </a:endParaRPr>
          </a:p>
          <a:p>
            <a:pPr indent="-361950" lvl="0" marL="457200" rtl="0" algn="l">
              <a:lnSpc>
                <a:spcPct val="150000"/>
              </a:lnSpc>
              <a:spcBef>
                <a:spcPts val="0"/>
              </a:spcBef>
              <a:spcAft>
                <a:spcPts val="0"/>
              </a:spcAft>
              <a:buClr>
                <a:srgbClr val="000000"/>
              </a:buClr>
              <a:buSzPts val="2100"/>
              <a:buFont typeface="Teko"/>
              <a:buChar char="•"/>
            </a:pPr>
            <a:r>
              <a:rPr lang="en" sz="2100">
                <a:solidFill>
                  <a:srgbClr val="000000"/>
                </a:solidFill>
                <a:latin typeface="Teko"/>
                <a:ea typeface="Teko"/>
                <a:cs typeface="Teko"/>
                <a:sym typeface="Teko"/>
              </a:rPr>
              <a:t>Number of setups: </a:t>
            </a:r>
            <a:r>
              <a:rPr lang="en" sz="2100">
                <a:latin typeface="Teko"/>
                <a:ea typeface="Teko"/>
                <a:cs typeface="Teko"/>
                <a:sym typeface="Teko"/>
              </a:rPr>
              <a:t>4</a:t>
            </a:r>
            <a:endParaRPr sz="2100">
              <a:solidFill>
                <a:srgbClr val="000000"/>
              </a:solidFill>
              <a:latin typeface="Teko"/>
              <a:ea typeface="Teko"/>
              <a:cs typeface="Teko"/>
              <a:sym typeface="Teko"/>
            </a:endParaRPr>
          </a:p>
        </p:txBody>
      </p:sp>
      <p:sp>
        <p:nvSpPr>
          <p:cNvPr id="93" name="Google Shape;93;p18"/>
          <p:cNvSpPr txBox="1"/>
          <p:nvPr/>
        </p:nvSpPr>
        <p:spPr>
          <a:xfrm>
            <a:off x="628650" y="314594"/>
            <a:ext cx="7886700" cy="9942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None/>
            </a:pPr>
            <a:r>
              <a:rPr b="1" lang="en" sz="3300">
                <a:solidFill>
                  <a:srgbClr val="7030A0"/>
                </a:solidFill>
                <a:latin typeface="Teko"/>
                <a:ea typeface="Teko"/>
                <a:cs typeface="Teko"/>
                <a:sym typeface="Teko"/>
              </a:rPr>
              <a:t>Tie Rod Tab</a:t>
            </a:r>
            <a:r>
              <a:rPr b="1" lang="en" sz="3300">
                <a:solidFill>
                  <a:srgbClr val="7030A0"/>
                </a:solidFill>
                <a:latin typeface="Teko"/>
                <a:ea typeface="Teko"/>
                <a:cs typeface="Teko"/>
                <a:sym typeface="Teko"/>
              </a:rPr>
              <a:t> - Final design </a:t>
            </a:r>
            <a:endParaRPr b="1" sz="3300">
              <a:solidFill>
                <a:srgbClr val="7030A0"/>
              </a:solidFill>
              <a:latin typeface="Teko"/>
              <a:ea typeface="Teko"/>
              <a:cs typeface="Teko"/>
              <a:sym typeface="Teko"/>
            </a:endParaRPr>
          </a:p>
        </p:txBody>
      </p:sp>
      <p:pic>
        <p:nvPicPr>
          <p:cNvPr id="94" name="Google Shape;94;p18"/>
          <p:cNvPicPr preferRelativeResize="0"/>
          <p:nvPr/>
        </p:nvPicPr>
        <p:blipFill>
          <a:blip r:embed="rId3">
            <a:alphaModFix/>
          </a:blip>
          <a:stretch>
            <a:fillRect/>
          </a:stretch>
        </p:blipFill>
        <p:spPr>
          <a:xfrm>
            <a:off x="3715650" y="1308800"/>
            <a:ext cx="4799700" cy="31709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nvSpPr>
        <p:spPr>
          <a:xfrm>
            <a:off x="628650" y="1387206"/>
            <a:ext cx="7886700" cy="3221400"/>
          </a:xfrm>
          <a:prstGeom prst="rect">
            <a:avLst/>
          </a:prstGeom>
          <a:noFill/>
          <a:ln>
            <a:noFill/>
          </a:ln>
        </p:spPr>
        <p:txBody>
          <a:bodyPr anchorCtr="0" anchor="t" bIns="91425" lIns="91425" spcFirstLastPara="1" rIns="91425" wrap="square" tIns="91425">
            <a:normAutofit/>
          </a:bodyPr>
          <a:lstStyle/>
          <a:p>
            <a:pPr indent="-361950" lvl="0" marL="457200" rtl="0" algn="l">
              <a:lnSpc>
                <a:spcPct val="150000"/>
              </a:lnSpc>
              <a:spcBef>
                <a:spcPts val="800"/>
              </a:spcBef>
              <a:spcAft>
                <a:spcPts val="0"/>
              </a:spcAft>
              <a:buClr>
                <a:srgbClr val="000000"/>
              </a:buClr>
              <a:buSzPts val="2100"/>
              <a:buFont typeface="Teko"/>
              <a:buChar char="●"/>
            </a:pPr>
            <a:r>
              <a:rPr lang="en" sz="2100">
                <a:latin typeface="Teko"/>
                <a:ea typeface="Teko"/>
                <a:cs typeface="Teko"/>
                <a:sym typeface="Teko"/>
              </a:rPr>
              <a:t>Switched from sheet metal to machined tab for better strength in a very cramped space</a:t>
            </a:r>
            <a:endParaRPr sz="2100">
              <a:latin typeface="Teko"/>
              <a:ea typeface="Teko"/>
              <a:cs typeface="Teko"/>
              <a:sym typeface="Teko"/>
            </a:endParaRPr>
          </a:p>
          <a:p>
            <a:pPr indent="-361950" lvl="0" marL="457200" rtl="0" algn="l">
              <a:lnSpc>
                <a:spcPct val="150000"/>
              </a:lnSpc>
              <a:spcBef>
                <a:spcPts val="0"/>
              </a:spcBef>
              <a:spcAft>
                <a:spcPts val="0"/>
              </a:spcAft>
              <a:buClr>
                <a:srgbClr val="000000"/>
              </a:buClr>
              <a:buSzPts val="2100"/>
              <a:buFont typeface="Teko"/>
              <a:buChar char="●"/>
            </a:pPr>
            <a:r>
              <a:rPr lang="en" sz="2100">
                <a:latin typeface="Teko"/>
                <a:ea typeface="Teko"/>
                <a:cs typeface="Teko"/>
                <a:sym typeface="Teko"/>
              </a:rPr>
              <a:t>Removed Weight saving cuts as they saved minimal weight and the effort to do them was not justified</a:t>
            </a:r>
            <a:endParaRPr sz="2100">
              <a:latin typeface="Teko"/>
              <a:ea typeface="Teko"/>
              <a:cs typeface="Teko"/>
              <a:sym typeface="Teko"/>
            </a:endParaRPr>
          </a:p>
          <a:p>
            <a:pPr indent="-361950" lvl="0" marL="457200" rtl="0" algn="l">
              <a:lnSpc>
                <a:spcPct val="150000"/>
              </a:lnSpc>
              <a:spcBef>
                <a:spcPts val="0"/>
              </a:spcBef>
              <a:spcAft>
                <a:spcPts val="0"/>
              </a:spcAft>
              <a:buClr>
                <a:srgbClr val="000000"/>
              </a:buClr>
              <a:buSzPts val="2100"/>
              <a:buFont typeface="Teko"/>
              <a:buChar char="●"/>
            </a:pPr>
            <a:r>
              <a:rPr lang="en" sz="2100">
                <a:latin typeface="Teko"/>
                <a:ea typeface="Teko"/>
                <a:cs typeface="Teko"/>
                <a:sym typeface="Teko"/>
              </a:rPr>
              <a:t>Changed Fillets around the part for DFM</a:t>
            </a:r>
            <a:endParaRPr sz="2100">
              <a:latin typeface="Teko"/>
              <a:ea typeface="Teko"/>
              <a:cs typeface="Teko"/>
              <a:sym typeface="Teko"/>
            </a:endParaRPr>
          </a:p>
          <a:p>
            <a:pPr indent="-361950" lvl="0" marL="457200" rtl="0" algn="l">
              <a:lnSpc>
                <a:spcPct val="150000"/>
              </a:lnSpc>
              <a:spcBef>
                <a:spcPts val="0"/>
              </a:spcBef>
              <a:spcAft>
                <a:spcPts val="0"/>
              </a:spcAft>
              <a:buClr>
                <a:srgbClr val="000000"/>
              </a:buClr>
              <a:buSzPts val="2100"/>
              <a:buFont typeface="Teko"/>
              <a:buChar char="●"/>
            </a:pPr>
            <a:r>
              <a:rPr lang="en" sz="2100">
                <a:latin typeface="Teko"/>
                <a:ea typeface="Teko"/>
                <a:cs typeface="Teko"/>
                <a:sym typeface="Teko"/>
              </a:rPr>
              <a:t>Cleaned up angled faces so that they have continuous references</a:t>
            </a:r>
            <a:endParaRPr sz="2100">
              <a:latin typeface="Teko"/>
              <a:ea typeface="Teko"/>
              <a:cs typeface="Teko"/>
              <a:sym typeface="Teko"/>
            </a:endParaRPr>
          </a:p>
        </p:txBody>
      </p:sp>
      <p:sp>
        <p:nvSpPr>
          <p:cNvPr id="100" name="Google Shape;100;p19"/>
          <p:cNvSpPr txBox="1"/>
          <p:nvPr/>
        </p:nvSpPr>
        <p:spPr>
          <a:xfrm>
            <a:off x="628650" y="314594"/>
            <a:ext cx="7886700" cy="9942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None/>
            </a:pPr>
            <a:r>
              <a:rPr b="1" lang="en" sz="3300">
                <a:solidFill>
                  <a:srgbClr val="7030A0"/>
                </a:solidFill>
                <a:latin typeface="Teko"/>
                <a:ea typeface="Teko"/>
                <a:cs typeface="Teko"/>
                <a:sym typeface="Teko"/>
              </a:rPr>
              <a:t>Tie Rod Tab</a:t>
            </a:r>
            <a:r>
              <a:rPr b="1" lang="en" sz="3300">
                <a:solidFill>
                  <a:srgbClr val="7030A0"/>
                </a:solidFill>
                <a:latin typeface="Teko"/>
                <a:ea typeface="Teko"/>
                <a:cs typeface="Teko"/>
                <a:sym typeface="Teko"/>
              </a:rPr>
              <a:t> - Major Updates Overview</a:t>
            </a:r>
            <a:endParaRPr b="1" sz="3300">
              <a:solidFill>
                <a:srgbClr val="7030A0"/>
              </a:solidFill>
              <a:latin typeface="Teko"/>
              <a:ea typeface="Teko"/>
              <a:cs typeface="Teko"/>
              <a:sym typeface="Tek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53975" y="264369"/>
            <a:ext cx="7886700" cy="994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solidFill>
                  <a:srgbClr val="7030A0"/>
                </a:solidFill>
                <a:latin typeface="Teko"/>
                <a:ea typeface="Teko"/>
                <a:cs typeface="Teko"/>
                <a:sym typeface="Teko"/>
              </a:rPr>
              <a:t>Tie Rod Tab </a:t>
            </a:r>
            <a:r>
              <a:rPr b="1" lang="en">
                <a:solidFill>
                  <a:srgbClr val="7030A0"/>
                </a:solidFill>
                <a:latin typeface="Teko"/>
                <a:ea typeface="Teko"/>
                <a:cs typeface="Teko"/>
                <a:sym typeface="Teko"/>
              </a:rPr>
              <a:t>- Load cases: Overview</a:t>
            </a:r>
            <a:endParaRPr b="1">
              <a:solidFill>
                <a:srgbClr val="7030A0"/>
              </a:solidFill>
              <a:latin typeface="Teko"/>
              <a:ea typeface="Teko"/>
              <a:cs typeface="Teko"/>
              <a:sym typeface="Teko"/>
            </a:endParaRPr>
          </a:p>
        </p:txBody>
      </p:sp>
      <p:sp>
        <p:nvSpPr>
          <p:cNvPr id="106" name="Google Shape;106;p20"/>
          <p:cNvSpPr txBox="1"/>
          <p:nvPr>
            <p:ph idx="1" type="body"/>
          </p:nvPr>
        </p:nvSpPr>
        <p:spPr>
          <a:xfrm>
            <a:off x="341225" y="953775"/>
            <a:ext cx="4639200" cy="3985800"/>
          </a:xfrm>
          <a:prstGeom prst="rect">
            <a:avLst/>
          </a:prstGeom>
        </p:spPr>
        <p:txBody>
          <a:bodyPr anchorCtr="0" anchor="t" bIns="91425" lIns="91425" spcFirstLastPara="1" rIns="91425" wrap="square" tIns="91425">
            <a:normAutofit/>
          </a:bodyPr>
          <a:lstStyle/>
          <a:p>
            <a:pPr indent="0" lvl="0" marL="0" rtl="0" algn="l">
              <a:spcBef>
                <a:spcPts val="800"/>
              </a:spcBef>
              <a:spcAft>
                <a:spcPts val="0"/>
              </a:spcAft>
              <a:buNone/>
            </a:pPr>
            <a:r>
              <a:rPr b="1" lang="en" sz="1500">
                <a:solidFill>
                  <a:srgbClr val="000000"/>
                </a:solidFill>
                <a:latin typeface="Teko"/>
                <a:ea typeface="Teko"/>
                <a:cs typeface="Teko"/>
                <a:sym typeface="Teko"/>
              </a:rPr>
              <a:t>Load: </a:t>
            </a:r>
            <a:r>
              <a:rPr lang="en" sz="1500">
                <a:solidFill>
                  <a:srgbClr val="000000"/>
                </a:solidFill>
                <a:latin typeface="Teko"/>
                <a:ea typeface="Teko"/>
                <a:cs typeface="Teko"/>
                <a:sym typeface="Teko"/>
              </a:rPr>
              <a:t>Full weight of the car + driver  (340kg) + 3g impact = 10 KN (2250lbf)</a:t>
            </a:r>
            <a:endParaRPr sz="1500">
              <a:solidFill>
                <a:srgbClr val="000000"/>
              </a:solidFill>
              <a:latin typeface="Teko"/>
              <a:ea typeface="Teko"/>
              <a:cs typeface="Teko"/>
              <a:sym typeface="Teko"/>
            </a:endParaRPr>
          </a:p>
          <a:p>
            <a:pPr indent="0" lvl="0" marL="0" rtl="0" algn="l">
              <a:spcBef>
                <a:spcPts val="1200"/>
              </a:spcBef>
              <a:spcAft>
                <a:spcPts val="0"/>
              </a:spcAft>
              <a:buNone/>
            </a:pPr>
            <a:r>
              <a:rPr b="1" lang="en" sz="1500">
                <a:solidFill>
                  <a:srgbClr val="000000"/>
                </a:solidFill>
                <a:latin typeface="Teko"/>
                <a:ea typeface="Teko"/>
                <a:cs typeface="Teko"/>
                <a:sym typeface="Teko"/>
              </a:rPr>
              <a:t>Min FOS Aim:</a:t>
            </a:r>
            <a:r>
              <a:rPr lang="en" sz="1500">
                <a:solidFill>
                  <a:srgbClr val="000000"/>
                </a:solidFill>
                <a:latin typeface="Teko"/>
                <a:ea typeface="Teko"/>
                <a:cs typeface="Teko"/>
                <a:sym typeface="Teko"/>
              </a:rPr>
              <a:t> 1.2</a:t>
            </a:r>
            <a:endParaRPr sz="1500">
              <a:solidFill>
                <a:srgbClr val="000000"/>
              </a:solidFill>
              <a:latin typeface="Teko"/>
              <a:ea typeface="Teko"/>
              <a:cs typeface="Teko"/>
              <a:sym typeface="Teko"/>
            </a:endParaRPr>
          </a:p>
          <a:p>
            <a:pPr indent="0" lvl="0" marL="0" rtl="0" algn="l">
              <a:spcBef>
                <a:spcPts val="1200"/>
              </a:spcBef>
              <a:spcAft>
                <a:spcPts val="0"/>
              </a:spcAft>
              <a:buNone/>
            </a:pPr>
            <a:r>
              <a:rPr b="1" lang="en" sz="1500">
                <a:latin typeface="Teko"/>
                <a:ea typeface="Teko"/>
                <a:cs typeface="Teko"/>
                <a:sym typeface="Teko"/>
              </a:rPr>
              <a:t>FOS overview: </a:t>
            </a:r>
            <a:endParaRPr b="1" sz="1500">
              <a:latin typeface="Teko"/>
              <a:ea typeface="Teko"/>
              <a:cs typeface="Teko"/>
              <a:sym typeface="Teko"/>
            </a:endParaRPr>
          </a:p>
          <a:p>
            <a:pPr indent="-311150" lvl="0" marL="457200" rtl="0" algn="l">
              <a:lnSpc>
                <a:spcPct val="100000"/>
              </a:lnSpc>
              <a:spcBef>
                <a:spcPts val="1200"/>
              </a:spcBef>
              <a:spcAft>
                <a:spcPts val="0"/>
              </a:spcAft>
              <a:buSzPts val="1300"/>
              <a:buFont typeface="Teko"/>
              <a:buChar char="-"/>
            </a:pPr>
            <a:r>
              <a:rPr lang="en" sz="1300">
                <a:latin typeface="Teko"/>
                <a:ea typeface="Teko"/>
                <a:cs typeface="Teko"/>
                <a:sym typeface="Teko"/>
              </a:rPr>
              <a:t>The Factor of Safety minimum location makes sense given the loading direction</a:t>
            </a:r>
            <a:endParaRPr sz="1300">
              <a:latin typeface="Teko"/>
              <a:ea typeface="Teko"/>
              <a:cs typeface="Teko"/>
              <a:sym typeface="Teko"/>
            </a:endParaRPr>
          </a:p>
          <a:p>
            <a:pPr indent="-311150" lvl="0" marL="457200" rtl="0" algn="l">
              <a:lnSpc>
                <a:spcPct val="100000"/>
              </a:lnSpc>
              <a:spcBef>
                <a:spcPts val="0"/>
              </a:spcBef>
              <a:spcAft>
                <a:spcPts val="0"/>
              </a:spcAft>
              <a:buSzPts val="1300"/>
              <a:buFont typeface="Teko"/>
              <a:buChar char="-"/>
            </a:pPr>
            <a:r>
              <a:rPr lang="en" sz="1300">
                <a:latin typeface="Teko"/>
                <a:ea typeface="Teko"/>
                <a:cs typeface="Teko"/>
                <a:sym typeface="Teko"/>
              </a:rPr>
              <a:t>High force load comes from force transfer through tie rod onto the tab</a:t>
            </a:r>
            <a:endParaRPr sz="1300">
              <a:latin typeface="Teko"/>
              <a:ea typeface="Teko"/>
              <a:cs typeface="Teko"/>
              <a:sym typeface="Teko"/>
            </a:endParaRPr>
          </a:p>
          <a:p>
            <a:pPr indent="0" lvl="0" marL="0" rtl="0" algn="l">
              <a:spcBef>
                <a:spcPts val="1200"/>
              </a:spcBef>
              <a:spcAft>
                <a:spcPts val="0"/>
              </a:spcAft>
              <a:buNone/>
            </a:pPr>
            <a:r>
              <a:rPr b="1" lang="en" sz="1500">
                <a:latin typeface="Teko"/>
                <a:ea typeface="Teko"/>
                <a:cs typeface="Teko"/>
                <a:sym typeface="Teko"/>
              </a:rPr>
              <a:t>Results Analysis: </a:t>
            </a:r>
            <a:endParaRPr b="1" sz="1500">
              <a:latin typeface="Teko"/>
              <a:ea typeface="Teko"/>
              <a:cs typeface="Teko"/>
              <a:sym typeface="Teko"/>
            </a:endParaRPr>
          </a:p>
          <a:p>
            <a:pPr indent="-311150" lvl="0" marL="457200" rtl="0" algn="l">
              <a:lnSpc>
                <a:spcPct val="100000"/>
              </a:lnSpc>
              <a:spcBef>
                <a:spcPts val="1200"/>
              </a:spcBef>
              <a:spcAft>
                <a:spcPts val="0"/>
              </a:spcAft>
              <a:buSzPts val="1300"/>
              <a:buFont typeface="Teko"/>
              <a:buChar char="-"/>
            </a:pPr>
            <a:r>
              <a:rPr lang="en" sz="1300">
                <a:latin typeface="Teko"/>
                <a:ea typeface="Teko"/>
                <a:cs typeface="Teko"/>
                <a:sym typeface="Teko"/>
              </a:rPr>
              <a:t>The part with weight savings matched the FOS goal more closely but with major part complexity issues.</a:t>
            </a:r>
            <a:endParaRPr sz="1300">
              <a:latin typeface="Teko"/>
              <a:ea typeface="Teko"/>
              <a:cs typeface="Teko"/>
              <a:sym typeface="Teko"/>
            </a:endParaRPr>
          </a:p>
          <a:p>
            <a:pPr indent="-311150" lvl="0" marL="457200" rtl="0" algn="l">
              <a:lnSpc>
                <a:spcPct val="100000"/>
              </a:lnSpc>
              <a:spcBef>
                <a:spcPts val="0"/>
              </a:spcBef>
              <a:spcAft>
                <a:spcPts val="0"/>
              </a:spcAft>
              <a:buSzPts val="1300"/>
              <a:buFont typeface="Teko"/>
              <a:buChar char="-"/>
            </a:pPr>
            <a:r>
              <a:rPr lang="en" sz="1300">
                <a:latin typeface="Teko"/>
                <a:ea typeface="Teko"/>
                <a:cs typeface="Teko"/>
                <a:sym typeface="Teko"/>
              </a:rPr>
              <a:t>The high load causes the screw heads and tie rods to be as close as possible together without interference in normal usefor the maximum amount of base stock to support the force.</a:t>
            </a:r>
            <a:endParaRPr sz="1300">
              <a:latin typeface="Teko"/>
              <a:ea typeface="Teko"/>
              <a:cs typeface="Teko"/>
              <a:sym typeface="Teko"/>
            </a:endParaRPr>
          </a:p>
        </p:txBody>
      </p:sp>
      <p:pic>
        <p:nvPicPr>
          <p:cNvPr id="107" name="Google Shape;107;p20"/>
          <p:cNvPicPr preferRelativeResize="0"/>
          <p:nvPr/>
        </p:nvPicPr>
        <p:blipFill>
          <a:blip r:embed="rId3">
            <a:alphaModFix/>
          </a:blip>
          <a:stretch>
            <a:fillRect/>
          </a:stretch>
        </p:blipFill>
        <p:spPr>
          <a:xfrm>
            <a:off x="5085921" y="1258583"/>
            <a:ext cx="3827000" cy="3114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idx="1" type="body"/>
          </p:nvPr>
        </p:nvSpPr>
        <p:spPr>
          <a:xfrm>
            <a:off x="552450" y="1234800"/>
            <a:ext cx="5066700" cy="3778800"/>
          </a:xfrm>
          <a:prstGeom prst="rect">
            <a:avLst/>
          </a:prstGeom>
          <a:noFill/>
          <a:ln>
            <a:noFill/>
          </a:ln>
        </p:spPr>
        <p:txBody>
          <a:bodyPr anchorCtr="0" anchor="t" bIns="91425" lIns="91425" spcFirstLastPara="1" rIns="91425" wrap="square" tIns="91425">
            <a:normAutofit/>
          </a:bodyPr>
          <a:lstStyle/>
          <a:p>
            <a:pPr indent="-349250" lvl="0" marL="457200" rtl="0" algn="l">
              <a:lnSpc>
                <a:spcPct val="150000"/>
              </a:lnSpc>
              <a:spcBef>
                <a:spcPts val="800"/>
              </a:spcBef>
              <a:spcAft>
                <a:spcPts val="0"/>
              </a:spcAft>
              <a:buClr>
                <a:srgbClr val="000000"/>
              </a:buClr>
              <a:buSzPts val="1900"/>
              <a:buFont typeface="Teko"/>
              <a:buChar char="•"/>
            </a:pPr>
            <a:r>
              <a:rPr lang="en" sz="1900">
                <a:solidFill>
                  <a:srgbClr val="000000"/>
                </a:solidFill>
                <a:latin typeface="Teko"/>
                <a:ea typeface="Teko"/>
                <a:cs typeface="Teko"/>
                <a:sym typeface="Teko"/>
              </a:rPr>
              <a:t>DFM with available tools found in the IGEN CNC tool library</a:t>
            </a:r>
            <a:endParaRPr sz="1900">
              <a:solidFill>
                <a:srgbClr val="000000"/>
              </a:solidFill>
              <a:latin typeface="Teko"/>
              <a:ea typeface="Teko"/>
              <a:cs typeface="Teko"/>
              <a:sym typeface="Teko"/>
            </a:endParaRPr>
          </a:p>
        </p:txBody>
      </p:sp>
      <p:sp>
        <p:nvSpPr>
          <p:cNvPr id="113" name="Google Shape;113;p21"/>
          <p:cNvSpPr txBox="1"/>
          <p:nvPr>
            <p:ph type="title"/>
          </p:nvPr>
        </p:nvSpPr>
        <p:spPr>
          <a:xfrm>
            <a:off x="628650" y="314594"/>
            <a:ext cx="7886700" cy="994200"/>
          </a:xfrm>
          <a:prstGeom prst="rect">
            <a:avLst/>
          </a:prstGeom>
          <a:ln>
            <a:noFill/>
          </a:ln>
        </p:spPr>
        <p:txBody>
          <a:bodyPr anchorCtr="0" anchor="ctr" bIns="91425" lIns="91425" spcFirstLastPara="1" rIns="91425" wrap="square" tIns="91425">
            <a:normAutofit/>
          </a:bodyPr>
          <a:lstStyle/>
          <a:p>
            <a:pPr indent="0" lvl="0" marL="0" rtl="0" algn="l">
              <a:spcBef>
                <a:spcPts val="0"/>
              </a:spcBef>
              <a:spcAft>
                <a:spcPts val="0"/>
              </a:spcAft>
              <a:buNone/>
            </a:pPr>
            <a:r>
              <a:rPr b="1" lang="en">
                <a:solidFill>
                  <a:srgbClr val="7030A0"/>
                </a:solidFill>
                <a:latin typeface="Teko"/>
                <a:ea typeface="Teko"/>
                <a:cs typeface="Teko"/>
                <a:sym typeface="Teko"/>
              </a:rPr>
              <a:t>Tie Rod Tab</a:t>
            </a:r>
            <a:r>
              <a:rPr b="1" lang="en">
                <a:solidFill>
                  <a:srgbClr val="7030A0"/>
                </a:solidFill>
                <a:latin typeface="Teko"/>
                <a:ea typeface="Teko"/>
                <a:cs typeface="Teko"/>
                <a:sym typeface="Teko"/>
              </a:rPr>
              <a:t> - Manufacturing </a:t>
            </a:r>
            <a:endParaRPr b="1">
              <a:solidFill>
                <a:srgbClr val="7030A0"/>
              </a:solidFill>
              <a:latin typeface="Teko"/>
              <a:ea typeface="Teko"/>
              <a:cs typeface="Teko"/>
              <a:sym typeface="Tek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rot="-9832247">
            <a:off x="6957097" y="3564701"/>
            <a:ext cx="1295275" cy="1667300"/>
          </a:xfrm>
          <a:prstGeom prst="rect">
            <a:avLst/>
          </a:prstGeom>
          <a:noFill/>
          <a:ln>
            <a:noFill/>
          </a:ln>
        </p:spPr>
      </p:pic>
      <p:pic>
        <p:nvPicPr>
          <p:cNvPr id="119" name="Google Shape;119;p22"/>
          <p:cNvPicPr preferRelativeResize="0"/>
          <p:nvPr/>
        </p:nvPicPr>
        <p:blipFill>
          <a:blip r:embed="rId4">
            <a:alphaModFix/>
          </a:blip>
          <a:stretch>
            <a:fillRect/>
          </a:stretch>
        </p:blipFill>
        <p:spPr>
          <a:xfrm>
            <a:off x="849720" y="3731200"/>
            <a:ext cx="1612788" cy="1430249"/>
          </a:xfrm>
          <a:prstGeom prst="rect">
            <a:avLst/>
          </a:prstGeom>
          <a:noFill/>
          <a:ln>
            <a:noFill/>
          </a:ln>
        </p:spPr>
      </p:pic>
      <p:pic>
        <p:nvPicPr>
          <p:cNvPr id="120" name="Google Shape;120;p22"/>
          <p:cNvPicPr preferRelativeResize="0"/>
          <p:nvPr/>
        </p:nvPicPr>
        <p:blipFill>
          <a:blip r:embed="rId5">
            <a:alphaModFix/>
          </a:blip>
          <a:stretch>
            <a:fillRect/>
          </a:stretch>
        </p:blipFill>
        <p:spPr>
          <a:xfrm>
            <a:off x="2394070" y="3731200"/>
            <a:ext cx="1556801" cy="1430250"/>
          </a:xfrm>
          <a:prstGeom prst="rect">
            <a:avLst/>
          </a:prstGeom>
          <a:noFill/>
          <a:ln>
            <a:noFill/>
          </a:ln>
        </p:spPr>
      </p:pic>
      <p:pic>
        <p:nvPicPr>
          <p:cNvPr id="121" name="Google Shape;121;p22"/>
          <p:cNvPicPr preferRelativeResize="0"/>
          <p:nvPr/>
        </p:nvPicPr>
        <p:blipFill rotWithShape="1">
          <a:blip r:embed="rId6">
            <a:alphaModFix/>
          </a:blip>
          <a:srcRect b="0" l="0" r="0" t="10586"/>
          <a:stretch/>
        </p:blipFill>
        <p:spPr>
          <a:xfrm>
            <a:off x="6521815" y="1077812"/>
            <a:ext cx="2176660" cy="2013408"/>
          </a:xfrm>
          <a:prstGeom prst="rect">
            <a:avLst/>
          </a:prstGeom>
          <a:noFill/>
          <a:ln>
            <a:noFill/>
          </a:ln>
        </p:spPr>
      </p:pic>
      <p:sp>
        <p:nvSpPr>
          <p:cNvPr id="122" name="Google Shape;122;p22"/>
          <p:cNvSpPr txBox="1"/>
          <p:nvPr>
            <p:ph type="title"/>
          </p:nvPr>
        </p:nvSpPr>
        <p:spPr>
          <a:xfrm>
            <a:off x="628650" y="314594"/>
            <a:ext cx="7886700" cy="994200"/>
          </a:xfrm>
          <a:prstGeom prst="rect">
            <a:avLst/>
          </a:prstGeom>
          <a:ln>
            <a:noFill/>
          </a:ln>
        </p:spPr>
        <p:txBody>
          <a:bodyPr anchorCtr="0" anchor="ctr" bIns="91425" lIns="91425" spcFirstLastPara="1" rIns="91425" wrap="square" tIns="91425">
            <a:normAutofit/>
          </a:bodyPr>
          <a:lstStyle/>
          <a:p>
            <a:pPr indent="0" lvl="0" marL="0" rtl="0" algn="l">
              <a:spcBef>
                <a:spcPts val="0"/>
              </a:spcBef>
              <a:spcAft>
                <a:spcPts val="0"/>
              </a:spcAft>
              <a:buNone/>
            </a:pPr>
            <a:r>
              <a:rPr b="1" lang="en">
                <a:solidFill>
                  <a:srgbClr val="7030A0"/>
                </a:solidFill>
                <a:latin typeface="Teko"/>
                <a:ea typeface="Teko"/>
                <a:cs typeface="Teko"/>
                <a:sym typeface="Teko"/>
              </a:rPr>
              <a:t>Tie Rod Tab</a:t>
            </a:r>
            <a:r>
              <a:rPr b="1" lang="en">
                <a:solidFill>
                  <a:srgbClr val="7030A0"/>
                </a:solidFill>
                <a:latin typeface="Teko"/>
                <a:ea typeface="Teko"/>
                <a:cs typeface="Teko"/>
                <a:sym typeface="Teko"/>
              </a:rPr>
              <a:t> - Manufacturing Plan</a:t>
            </a:r>
            <a:endParaRPr b="1">
              <a:solidFill>
                <a:srgbClr val="7030A0"/>
              </a:solidFill>
              <a:latin typeface="Teko"/>
              <a:ea typeface="Teko"/>
              <a:cs typeface="Teko"/>
              <a:sym typeface="Teko"/>
            </a:endParaRPr>
          </a:p>
        </p:txBody>
      </p:sp>
      <p:pic>
        <p:nvPicPr>
          <p:cNvPr id="123" name="Google Shape;123;p22"/>
          <p:cNvPicPr preferRelativeResize="0"/>
          <p:nvPr/>
        </p:nvPicPr>
        <p:blipFill>
          <a:blip r:embed="rId7">
            <a:alphaModFix/>
          </a:blip>
          <a:stretch>
            <a:fillRect/>
          </a:stretch>
        </p:blipFill>
        <p:spPr>
          <a:xfrm>
            <a:off x="609725" y="1173773"/>
            <a:ext cx="1538817" cy="1756665"/>
          </a:xfrm>
          <a:prstGeom prst="rect">
            <a:avLst/>
          </a:prstGeom>
          <a:noFill/>
          <a:ln>
            <a:noFill/>
          </a:ln>
        </p:spPr>
      </p:pic>
      <p:pic>
        <p:nvPicPr>
          <p:cNvPr id="124" name="Google Shape;124;p22"/>
          <p:cNvPicPr preferRelativeResize="0"/>
          <p:nvPr/>
        </p:nvPicPr>
        <p:blipFill>
          <a:blip r:embed="rId8">
            <a:alphaModFix/>
          </a:blip>
          <a:stretch>
            <a:fillRect/>
          </a:stretch>
        </p:blipFill>
        <p:spPr>
          <a:xfrm>
            <a:off x="2310594" y="1173775"/>
            <a:ext cx="1875774" cy="1903976"/>
          </a:xfrm>
          <a:prstGeom prst="rect">
            <a:avLst/>
          </a:prstGeom>
          <a:noFill/>
          <a:ln>
            <a:noFill/>
          </a:ln>
        </p:spPr>
      </p:pic>
      <p:pic>
        <p:nvPicPr>
          <p:cNvPr id="125" name="Google Shape;125;p22"/>
          <p:cNvPicPr preferRelativeResize="0"/>
          <p:nvPr/>
        </p:nvPicPr>
        <p:blipFill>
          <a:blip r:embed="rId9">
            <a:alphaModFix/>
          </a:blip>
          <a:stretch>
            <a:fillRect/>
          </a:stretch>
        </p:blipFill>
        <p:spPr>
          <a:xfrm>
            <a:off x="4348427" y="1173773"/>
            <a:ext cx="2576984" cy="1821479"/>
          </a:xfrm>
          <a:prstGeom prst="rect">
            <a:avLst/>
          </a:prstGeom>
          <a:noFill/>
          <a:ln>
            <a:noFill/>
          </a:ln>
        </p:spPr>
      </p:pic>
      <p:sp>
        <p:nvSpPr>
          <p:cNvPr id="126" name="Google Shape;126;p22"/>
          <p:cNvSpPr txBox="1"/>
          <p:nvPr/>
        </p:nvSpPr>
        <p:spPr>
          <a:xfrm>
            <a:off x="360650" y="3091225"/>
            <a:ext cx="8586900" cy="76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Teko Light"/>
                <a:ea typeface="Teko Light"/>
                <a:cs typeface="Teko Light"/>
                <a:sym typeface="Teko Light"/>
              </a:rPr>
              <a:t>The operations in order left to right, the final operation requiring a 3d printed jig to hold the top angled surface flat for facing, using tools in the IGEN Alley.</a:t>
            </a:r>
            <a:endParaRPr sz="1800">
              <a:solidFill>
                <a:schemeClr val="dk1"/>
              </a:solidFill>
              <a:latin typeface="Teko Light"/>
              <a:ea typeface="Teko Light"/>
              <a:cs typeface="Teko Light"/>
              <a:sym typeface="Teko Light"/>
            </a:endParaRPr>
          </a:p>
        </p:txBody>
      </p:sp>
      <p:pic>
        <p:nvPicPr>
          <p:cNvPr id="127" name="Google Shape;127;p22"/>
          <p:cNvPicPr preferRelativeResize="0"/>
          <p:nvPr/>
        </p:nvPicPr>
        <p:blipFill>
          <a:blip r:embed="rId10">
            <a:alphaModFix/>
          </a:blip>
          <a:stretch>
            <a:fillRect/>
          </a:stretch>
        </p:blipFill>
        <p:spPr>
          <a:xfrm>
            <a:off x="3950866" y="3820200"/>
            <a:ext cx="1386264" cy="1252249"/>
          </a:xfrm>
          <a:prstGeom prst="rect">
            <a:avLst/>
          </a:prstGeom>
          <a:noFill/>
          <a:ln>
            <a:noFill/>
          </a:ln>
        </p:spPr>
      </p:pic>
      <p:sp>
        <p:nvSpPr>
          <p:cNvPr id="128" name="Google Shape;128;p22"/>
          <p:cNvSpPr txBox="1"/>
          <p:nvPr/>
        </p:nvSpPr>
        <p:spPr>
          <a:xfrm>
            <a:off x="5527425" y="3820200"/>
            <a:ext cx="1308900" cy="6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Teko"/>
                <a:ea typeface="Teko"/>
                <a:cs typeface="Teko"/>
                <a:sym typeface="Teko"/>
              </a:rPr>
              <a:t>The face is located by the jig as shown:</a:t>
            </a:r>
            <a:endParaRPr sz="1800">
              <a:solidFill>
                <a:schemeClr val="dk1"/>
              </a:solidFill>
              <a:latin typeface="Teko"/>
              <a:ea typeface="Teko"/>
              <a:cs typeface="Teko"/>
              <a:sym typeface="Tek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53975" y="264369"/>
            <a:ext cx="7886700" cy="994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a:solidFill>
                  <a:srgbClr val="7030A0"/>
                </a:solidFill>
                <a:latin typeface="Teko"/>
                <a:ea typeface="Teko"/>
                <a:cs typeface="Teko"/>
                <a:sym typeface="Teko"/>
              </a:rPr>
              <a:t>Tabs </a:t>
            </a:r>
            <a:r>
              <a:rPr b="1" lang="en">
                <a:solidFill>
                  <a:srgbClr val="7030A0"/>
                </a:solidFill>
                <a:latin typeface="Teko"/>
                <a:ea typeface="Teko"/>
                <a:cs typeface="Teko"/>
                <a:sym typeface="Teko"/>
              </a:rPr>
              <a:t>- Next steps</a:t>
            </a:r>
            <a:endParaRPr b="1">
              <a:solidFill>
                <a:srgbClr val="7030A0"/>
              </a:solidFill>
              <a:latin typeface="Teko"/>
              <a:ea typeface="Teko"/>
              <a:cs typeface="Teko"/>
              <a:sym typeface="Teko"/>
            </a:endParaRPr>
          </a:p>
        </p:txBody>
      </p:sp>
      <p:sp>
        <p:nvSpPr>
          <p:cNvPr id="134" name="Google Shape;134;p23"/>
          <p:cNvSpPr txBox="1"/>
          <p:nvPr/>
        </p:nvSpPr>
        <p:spPr>
          <a:xfrm>
            <a:off x="353975" y="1074325"/>
            <a:ext cx="8334600" cy="40155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800"/>
              </a:spcBef>
              <a:spcAft>
                <a:spcPts val="0"/>
              </a:spcAft>
              <a:buClr>
                <a:srgbClr val="000000"/>
              </a:buClr>
              <a:buSzPts val="2100"/>
              <a:buFont typeface="Teko"/>
              <a:buChar char="-"/>
            </a:pPr>
            <a:r>
              <a:rPr lang="en" sz="2100">
                <a:latin typeface="Teko"/>
                <a:ea typeface="Teko"/>
                <a:cs typeface="Teko"/>
                <a:sym typeface="Teko"/>
              </a:rPr>
              <a:t>Do CAM for mirror side as self practice for me to learn it myself (Kento did the CAM for this)</a:t>
            </a:r>
            <a:endParaRPr sz="2100">
              <a:latin typeface="Teko"/>
              <a:ea typeface="Teko"/>
              <a:cs typeface="Teko"/>
              <a:sym typeface="Teko"/>
            </a:endParaRPr>
          </a:p>
          <a:p>
            <a:pPr indent="-361950" lvl="0" marL="457200" rtl="0" algn="l">
              <a:lnSpc>
                <a:spcPct val="115000"/>
              </a:lnSpc>
              <a:spcBef>
                <a:spcPts val="0"/>
              </a:spcBef>
              <a:spcAft>
                <a:spcPts val="0"/>
              </a:spcAft>
              <a:buClr>
                <a:srgbClr val="000000"/>
              </a:buClr>
              <a:buSzPts val="2100"/>
              <a:buFont typeface="Teko"/>
              <a:buChar char="-"/>
            </a:pPr>
            <a:r>
              <a:rPr lang="en" sz="2100">
                <a:latin typeface="Teko"/>
                <a:ea typeface="Teko"/>
                <a:cs typeface="Teko"/>
                <a:sym typeface="Teko"/>
              </a:rPr>
              <a:t>Continue in-house manufacturing plan </a:t>
            </a:r>
            <a:endParaRPr sz="2100">
              <a:latin typeface="Teko"/>
              <a:ea typeface="Teko"/>
              <a:cs typeface="Teko"/>
              <a:sym typeface="Teko"/>
            </a:endParaRPr>
          </a:p>
          <a:p>
            <a:pPr indent="-361950" lvl="0" marL="457200" rtl="0" algn="l">
              <a:lnSpc>
                <a:spcPct val="115000"/>
              </a:lnSpc>
              <a:spcBef>
                <a:spcPts val="0"/>
              </a:spcBef>
              <a:spcAft>
                <a:spcPts val="0"/>
              </a:spcAft>
              <a:buClr>
                <a:srgbClr val="000000"/>
              </a:buClr>
              <a:buSzPts val="2100"/>
              <a:buFont typeface="Teko"/>
              <a:buChar char="-"/>
            </a:pPr>
            <a:r>
              <a:rPr lang="en" sz="2100">
                <a:latin typeface="Teko"/>
                <a:ea typeface="Teko"/>
                <a:cs typeface="Teko"/>
                <a:sym typeface="Teko"/>
              </a:rPr>
              <a:t>Possibly more CNC practice</a:t>
            </a:r>
            <a:endParaRPr sz="2100">
              <a:latin typeface="Teko"/>
              <a:ea typeface="Teko"/>
              <a:cs typeface="Teko"/>
              <a:sym typeface="Teko"/>
            </a:endParaRPr>
          </a:p>
          <a:p>
            <a:pPr indent="-361950" lvl="0" marL="457200" rtl="0" algn="l">
              <a:lnSpc>
                <a:spcPct val="115000"/>
              </a:lnSpc>
              <a:spcBef>
                <a:spcPts val="0"/>
              </a:spcBef>
              <a:spcAft>
                <a:spcPts val="0"/>
              </a:spcAft>
              <a:buClr>
                <a:srgbClr val="000000"/>
              </a:buClr>
              <a:buSzPts val="2100"/>
              <a:buFont typeface="Teko"/>
              <a:buChar char="-"/>
            </a:pPr>
            <a:r>
              <a:rPr lang="en" sz="2100">
                <a:latin typeface="Teko"/>
                <a:ea typeface="Teko"/>
                <a:cs typeface="Teko"/>
                <a:sym typeface="Teko"/>
              </a:rPr>
              <a:t>ABSOLUTELY confirm hardware sizes for tie rods and their clearance inside match the CAD</a:t>
            </a:r>
            <a:endParaRPr sz="2100">
              <a:latin typeface="Teko"/>
              <a:ea typeface="Teko"/>
              <a:cs typeface="Teko"/>
              <a:sym typeface="Tek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